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61" r:id="rId3"/>
    <p:sldId id="262" r:id="rId4"/>
    <p:sldId id="258" r:id="rId5"/>
    <p:sldId id="259" r:id="rId6"/>
    <p:sldId id="260" r:id="rId7"/>
    <p:sldId id="257" r:id="rId8"/>
  </p:sldIdLst>
  <p:sldSz cx="10080625" cy="774065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617"/>
    <p:restoredTop sz="61602"/>
  </p:normalViewPr>
  <p:slideViewPr>
    <p:cSldViewPr snapToGrid="0" snapToObjects="1">
      <p:cViewPr varScale="1">
        <p:scale>
          <a:sx n="61" d="100"/>
          <a:sy n="61" d="100"/>
        </p:scale>
        <p:origin x="127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047" y="1266815"/>
            <a:ext cx="8568531" cy="2694893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0078" y="4065633"/>
            <a:ext cx="7560469" cy="1868865"/>
          </a:xfrm>
        </p:spPr>
        <p:txBody>
          <a:bodyPr/>
          <a:lstStyle>
            <a:lvl1pPr marL="0" indent="0" algn="ctr">
              <a:buNone/>
              <a:defRPr sz="2646"/>
            </a:lvl1pPr>
            <a:lvl2pPr marL="504017" indent="0" algn="ctr">
              <a:buNone/>
              <a:defRPr sz="2205"/>
            </a:lvl2pPr>
            <a:lvl3pPr marL="1008035" indent="0" algn="ctr">
              <a:buNone/>
              <a:defRPr sz="1984"/>
            </a:lvl3pPr>
            <a:lvl4pPr marL="1512052" indent="0" algn="ctr">
              <a:buNone/>
              <a:defRPr sz="1764"/>
            </a:lvl4pPr>
            <a:lvl5pPr marL="2016069" indent="0" algn="ctr">
              <a:buNone/>
              <a:defRPr sz="1764"/>
            </a:lvl5pPr>
            <a:lvl6pPr marL="2520086" indent="0" algn="ctr">
              <a:buNone/>
              <a:defRPr sz="1764"/>
            </a:lvl6pPr>
            <a:lvl7pPr marL="3024104" indent="0" algn="ctr">
              <a:buNone/>
              <a:defRPr sz="1764"/>
            </a:lvl7pPr>
            <a:lvl8pPr marL="3528121" indent="0" algn="ctr">
              <a:buNone/>
              <a:defRPr sz="1764"/>
            </a:lvl8pPr>
            <a:lvl9pPr marL="4032138" indent="0" algn="ctr">
              <a:buNone/>
              <a:defRPr sz="1764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D445B-DA50-2346-B330-8EA643774614}" type="datetimeFigureOut">
              <a:rPr lang="es-ES_tradnl" smtClean="0"/>
              <a:t>31/01/2019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39710-6DB6-5F4C-927E-39C7640C916B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9782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D445B-DA50-2346-B330-8EA643774614}" type="datetimeFigureOut">
              <a:rPr lang="es-ES_tradnl" smtClean="0"/>
              <a:t>31/01/2019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39710-6DB6-5F4C-927E-39C7640C916B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1705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3948" y="412118"/>
            <a:ext cx="2173635" cy="6559843"/>
          </a:xfrm>
        </p:spPr>
        <p:txBody>
          <a:bodyPr vert="eaVert"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3044" y="412118"/>
            <a:ext cx="6394896" cy="6559843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D445B-DA50-2346-B330-8EA643774614}" type="datetimeFigureOut">
              <a:rPr lang="es-ES_tradnl" smtClean="0"/>
              <a:t>31/01/2019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39710-6DB6-5F4C-927E-39C7640C916B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6248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D445B-DA50-2346-B330-8EA643774614}" type="datetimeFigureOut">
              <a:rPr lang="es-ES_tradnl" smtClean="0"/>
              <a:t>31/01/2019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39710-6DB6-5F4C-927E-39C7640C916B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59846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793" y="1929789"/>
            <a:ext cx="8694539" cy="3219895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793" y="5180145"/>
            <a:ext cx="8694539" cy="1693267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4017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8035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205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606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200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4104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812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213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D445B-DA50-2346-B330-8EA643774614}" type="datetimeFigureOut">
              <a:rPr lang="es-ES_tradnl" smtClean="0"/>
              <a:t>31/01/2019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39710-6DB6-5F4C-927E-39C7640C916B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15763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3043" y="2060590"/>
            <a:ext cx="4284266" cy="4911371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3316" y="2060590"/>
            <a:ext cx="4284266" cy="4911371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D445B-DA50-2346-B330-8EA643774614}" type="datetimeFigureOut">
              <a:rPr lang="es-ES_tradnl" smtClean="0"/>
              <a:t>31/01/2019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39710-6DB6-5F4C-927E-39C7640C916B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554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356" y="412120"/>
            <a:ext cx="8694539" cy="1496168"/>
          </a:xfrm>
        </p:spPr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4357" y="1897535"/>
            <a:ext cx="4264576" cy="929953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4017" indent="0">
              <a:buNone/>
              <a:defRPr sz="2205" b="1"/>
            </a:lvl2pPr>
            <a:lvl3pPr marL="1008035" indent="0">
              <a:buNone/>
              <a:defRPr sz="1984" b="1"/>
            </a:lvl3pPr>
            <a:lvl4pPr marL="1512052" indent="0">
              <a:buNone/>
              <a:defRPr sz="1764" b="1"/>
            </a:lvl4pPr>
            <a:lvl5pPr marL="2016069" indent="0">
              <a:buNone/>
              <a:defRPr sz="1764" b="1"/>
            </a:lvl5pPr>
            <a:lvl6pPr marL="2520086" indent="0">
              <a:buNone/>
              <a:defRPr sz="1764" b="1"/>
            </a:lvl6pPr>
            <a:lvl7pPr marL="3024104" indent="0">
              <a:buNone/>
              <a:defRPr sz="1764" b="1"/>
            </a:lvl7pPr>
            <a:lvl8pPr marL="3528121" indent="0">
              <a:buNone/>
              <a:defRPr sz="1764" b="1"/>
            </a:lvl8pPr>
            <a:lvl9pPr marL="4032138" indent="0">
              <a:buNone/>
              <a:defRPr sz="1764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357" y="2827487"/>
            <a:ext cx="4264576" cy="415880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3317" y="1897535"/>
            <a:ext cx="4285579" cy="929953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4017" indent="0">
              <a:buNone/>
              <a:defRPr sz="2205" b="1"/>
            </a:lvl2pPr>
            <a:lvl3pPr marL="1008035" indent="0">
              <a:buNone/>
              <a:defRPr sz="1984" b="1"/>
            </a:lvl3pPr>
            <a:lvl4pPr marL="1512052" indent="0">
              <a:buNone/>
              <a:defRPr sz="1764" b="1"/>
            </a:lvl4pPr>
            <a:lvl5pPr marL="2016069" indent="0">
              <a:buNone/>
              <a:defRPr sz="1764" b="1"/>
            </a:lvl5pPr>
            <a:lvl6pPr marL="2520086" indent="0">
              <a:buNone/>
              <a:defRPr sz="1764" b="1"/>
            </a:lvl6pPr>
            <a:lvl7pPr marL="3024104" indent="0">
              <a:buNone/>
              <a:defRPr sz="1764" b="1"/>
            </a:lvl7pPr>
            <a:lvl8pPr marL="3528121" indent="0">
              <a:buNone/>
              <a:defRPr sz="1764" b="1"/>
            </a:lvl8pPr>
            <a:lvl9pPr marL="4032138" indent="0">
              <a:buNone/>
              <a:defRPr sz="1764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3317" y="2827487"/>
            <a:ext cx="4285579" cy="415880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D445B-DA50-2346-B330-8EA643774614}" type="datetimeFigureOut">
              <a:rPr lang="es-ES_tradnl" smtClean="0"/>
              <a:t>31/01/2019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39710-6DB6-5F4C-927E-39C7640C916B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60783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D445B-DA50-2346-B330-8EA643774614}" type="datetimeFigureOut">
              <a:rPr lang="es-ES_tradnl" smtClean="0"/>
              <a:t>31/01/2019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39710-6DB6-5F4C-927E-39C7640C916B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36478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D445B-DA50-2346-B330-8EA643774614}" type="datetimeFigureOut">
              <a:rPr lang="es-ES_tradnl" smtClean="0"/>
              <a:t>31/01/2019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39710-6DB6-5F4C-927E-39C7640C916B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80235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356" y="516043"/>
            <a:ext cx="3251264" cy="1806152"/>
          </a:xfrm>
        </p:spPr>
        <p:txBody>
          <a:bodyPr anchor="b"/>
          <a:lstStyle>
            <a:lvl1pPr>
              <a:defRPr sz="3528"/>
            </a:lvl1pPr>
          </a:lstStyle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579" y="1114512"/>
            <a:ext cx="5103316" cy="5500879"/>
          </a:xfrm>
        </p:spPr>
        <p:txBody>
          <a:bodyPr/>
          <a:lstStyle>
            <a:lvl1pPr>
              <a:defRPr sz="3528"/>
            </a:lvl1pPr>
            <a:lvl2pPr>
              <a:defRPr sz="3087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356" y="2322195"/>
            <a:ext cx="3251264" cy="4302153"/>
          </a:xfrm>
        </p:spPr>
        <p:txBody>
          <a:bodyPr/>
          <a:lstStyle>
            <a:lvl1pPr marL="0" indent="0">
              <a:buNone/>
              <a:defRPr sz="1764"/>
            </a:lvl1pPr>
            <a:lvl2pPr marL="504017" indent="0">
              <a:buNone/>
              <a:defRPr sz="1543"/>
            </a:lvl2pPr>
            <a:lvl3pPr marL="1008035" indent="0">
              <a:buNone/>
              <a:defRPr sz="1323"/>
            </a:lvl3pPr>
            <a:lvl4pPr marL="1512052" indent="0">
              <a:buNone/>
              <a:defRPr sz="1102"/>
            </a:lvl4pPr>
            <a:lvl5pPr marL="2016069" indent="0">
              <a:buNone/>
              <a:defRPr sz="1102"/>
            </a:lvl5pPr>
            <a:lvl6pPr marL="2520086" indent="0">
              <a:buNone/>
              <a:defRPr sz="1102"/>
            </a:lvl6pPr>
            <a:lvl7pPr marL="3024104" indent="0">
              <a:buNone/>
              <a:defRPr sz="1102"/>
            </a:lvl7pPr>
            <a:lvl8pPr marL="3528121" indent="0">
              <a:buNone/>
              <a:defRPr sz="1102"/>
            </a:lvl8pPr>
            <a:lvl9pPr marL="4032138" indent="0">
              <a:buNone/>
              <a:defRPr sz="1102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D445B-DA50-2346-B330-8EA643774614}" type="datetimeFigureOut">
              <a:rPr lang="es-ES_tradnl" smtClean="0"/>
              <a:t>31/01/2019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39710-6DB6-5F4C-927E-39C7640C916B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79893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356" y="516043"/>
            <a:ext cx="3251264" cy="1806152"/>
          </a:xfrm>
        </p:spPr>
        <p:txBody>
          <a:bodyPr anchor="b"/>
          <a:lstStyle>
            <a:lvl1pPr>
              <a:defRPr sz="3528"/>
            </a:lvl1pPr>
          </a:lstStyle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85579" y="1114512"/>
            <a:ext cx="5103316" cy="5500879"/>
          </a:xfrm>
        </p:spPr>
        <p:txBody>
          <a:bodyPr anchor="t"/>
          <a:lstStyle>
            <a:lvl1pPr marL="0" indent="0">
              <a:buNone/>
              <a:defRPr sz="3528"/>
            </a:lvl1pPr>
            <a:lvl2pPr marL="504017" indent="0">
              <a:buNone/>
              <a:defRPr sz="3087"/>
            </a:lvl2pPr>
            <a:lvl3pPr marL="1008035" indent="0">
              <a:buNone/>
              <a:defRPr sz="2646"/>
            </a:lvl3pPr>
            <a:lvl4pPr marL="1512052" indent="0">
              <a:buNone/>
              <a:defRPr sz="2205"/>
            </a:lvl4pPr>
            <a:lvl5pPr marL="2016069" indent="0">
              <a:buNone/>
              <a:defRPr sz="2205"/>
            </a:lvl5pPr>
            <a:lvl6pPr marL="2520086" indent="0">
              <a:buNone/>
              <a:defRPr sz="2205"/>
            </a:lvl6pPr>
            <a:lvl7pPr marL="3024104" indent="0">
              <a:buNone/>
              <a:defRPr sz="2205"/>
            </a:lvl7pPr>
            <a:lvl8pPr marL="3528121" indent="0">
              <a:buNone/>
              <a:defRPr sz="2205"/>
            </a:lvl8pPr>
            <a:lvl9pPr marL="4032138" indent="0">
              <a:buNone/>
              <a:defRPr sz="2205"/>
            </a:lvl9pPr>
          </a:lstStyle>
          <a:p>
            <a:r>
              <a:rPr lang="es-ES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356" y="2322195"/>
            <a:ext cx="3251264" cy="4302153"/>
          </a:xfrm>
        </p:spPr>
        <p:txBody>
          <a:bodyPr/>
          <a:lstStyle>
            <a:lvl1pPr marL="0" indent="0">
              <a:buNone/>
              <a:defRPr sz="1764"/>
            </a:lvl1pPr>
            <a:lvl2pPr marL="504017" indent="0">
              <a:buNone/>
              <a:defRPr sz="1543"/>
            </a:lvl2pPr>
            <a:lvl3pPr marL="1008035" indent="0">
              <a:buNone/>
              <a:defRPr sz="1323"/>
            </a:lvl3pPr>
            <a:lvl4pPr marL="1512052" indent="0">
              <a:buNone/>
              <a:defRPr sz="1102"/>
            </a:lvl4pPr>
            <a:lvl5pPr marL="2016069" indent="0">
              <a:buNone/>
              <a:defRPr sz="1102"/>
            </a:lvl5pPr>
            <a:lvl6pPr marL="2520086" indent="0">
              <a:buNone/>
              <a:defRPr sz="1102"/>
            </a:lvl6pPr>
            <a:lvl7pPr marL="3024104" indent="0">
              <a:buNone/>
              <a:defRPr sz="1102"/>
            </a:lvl7pPr>
            <a:lvl8pPr marL="3528121" indent="0">
              <a:buNone/>
              <a:defRPr sz="1102"/>
            </a:lvl8pPr>
            <a:lvl9pPr marL="4032138" indent="0">
              <a:buNone/>
              <a:defRPr sz="1102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D445B-DA50-2346-B330-8EA643774614}" type="datetimeFigureOut">
              <a:rPr lang="es-ES_tradnl" smtClean="0"/>
              <a:t>31/01/2019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39710-6DB6-5F4C-927E-39C7640C916B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72451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3043" y="412120"/>
            <a:ext cx="8694539" cy="1496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043" y="2060590"/>
            <a:ext cx="8694539" cy="49113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3043" y="7174437"/>
            <a:ext cx="2268141" cy="41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9D445B-DA50-2346-B330-8EA643774614}" type="datetimeFigureOut">
              <a:rPr lang="es-ES_tradnl" smtClean="0"/>
              <a:t>31/01/2019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9207" y="7174437"/>
            <a:ext cx="3402211" cy="41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19441" y="7174437"/>
            <a:ext cx="2268141" cy="41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C39710-6DB6-5F4C-927E-39C7640C916B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55241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8035" rtl="0" eaLnBrk="1" latinLnBrk="0" hangingPunct="1">
        <a:lnSpc>
          <a:spcPct val="90000"/>
        </a:lnSpc>
        <a:spcBef>
          <a:spcPct val="0"/>
        </a:spcBef>
        <a:buNone/>
        <a:defRPr sz="485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009" indent="-252009" algn="l" defTabSz="1008035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7" kern="1200">
          <a:solidFill>
            <a:schemeClr val="tx1"/>
          </a:solidFill>
          <a:latin typeface="+mn-lt"/>
          <a:ea typeface="+mn-ea"/>
          <a:cs typeface="+mn-cs"/>
        </a:defRPr>
      </a:lvl1pPr>
      <a:lvl2pPr marL="756026" indent="-252009" algn="l" defTabSz="1008035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60043" indent="-252009" algn="l" defTabSz="1008035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4060" indent="-252009" algn="l" defTabSz="1008035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8078" indent="-252009" algn="l" defTabSz="1008035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2095" indent="-252009" algn="l" defTabSz="1008035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6112" indent="-252009" algn="l" defTabSz="1008035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80130" indent="-252009" algn="l" defTabSz="1008035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4147" indent="-252009" algn="l" defTabSz="1008035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8035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4017" algn="l" defTabSz="1008035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8035" algn="l" defTabSz="1008035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2052" algn="l" defTabSz="1008035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6069" algn="l" defTabSz="1008035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20086" algn="l" defTabSz="1008035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4104" algn="l" defTabSz="1008035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8121" algn="l" defTabSz="1008035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2138" algn="l" defTabSz="1008035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rene.jasso1966@gmail.com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26311"/>
          </a:xfrm>
          <a:prstGeom prst="rect">
            <a:avLst/>
          </a:prstGeom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004440" y="3359658"/>
            <a:ext cx="6053959" cy="1023156"/>
          </a:xfrm>
        </p:spPr>
        <p:txBody>
          <a:bodyPr>
            <a:normAutofit fontScale="77500" lnSpcReduction="20000"/>
          </a:bodyPr>
          <a:lstStyle/>
          <a:p>
            <a:r>
              <a:rPr lang="es-ES" sz="4100" b="1" dirty="0">
                <a:ln/>
                <a:latin typeface="Arial" panose="020B0604020202020204" pitchFamily="34" charset="0"/>
                <a:cs typeface="Arial" panose="020B0604020202020204" pitchFamily="34" charset="0"/>
              </a:rPr>
              <a:t> Nave Industrial CV-2 en renta </a:t>
            </a:r>
          </a:p>
          <a:p>
            <a:r>
              <a:rPr lang="es-ES" sz="4100" b="1" dirty="0">
                <a:ln/>
                <a:latin typeface="Arial" panose="020B0604020202020204" pitchFamily="34" charset="0"/>
                <a:cs typeface="Arial" panose="020B0604020202020204" pitchFamily="34" charset="0"/>
              </a:rPr>
              <a:t>Calamanda, Querétaro</a:t>
            </a:r>
          </a:p>
          <a:p>
            <a:endParaRPr lang="es-ES_tradnl" sz="2800" dirty="0"/>
          </a:p>
        </p:txBody>
      </p:sp>
    </p:spTree>
    <p:extLst>
      <p:ext uri="{BB962C8B-B14F-4D97-AF65-F5344CB8AC3E}">
        <p14:creationId xmlns:p14="http://schemas.microsoft.com/office/powerpoint/2010/main" val="615314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2631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1850" y="752943"/>
            <a:ext cx="4909735" cy="902436"/>
          </a:xfrm>
        </p:spPr>
        <p:txBody>
          <a:bodyPr>
            <a:noAutofit/>
          </a:bodyPr>
          <a:lstStyle/>
          <a:p>
            <a:br>
              <a:rPr lang="es-ES_tradnl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_tradnl" sz="3200" dirty="0">
                <a:latin typeface="Arial" panose="020B0604020202020204" pitchFamily="34" charset="0"/>
                <a:cs typeface="Arial" panose="020B0604020202020204" pitchFamily="34" charset="0"/>
              </a:rPr>
              <a:t>UBICACIÓN REGIONAL </a:t>
            </a:r>
            <a:br>
              <a:rPr lang="es-ES_tradnl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ES_tradn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58B39C7-4082-4968-AF00-030950FEB9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8015" y="1481911"/>
            <a:ext cx="9506606" cy="6086476"/>
          </a:xfrm>
        </p:spPr>
      </p:pic>
    </p:spTree>
    <p:extLst>
      <p:ext uri="{BB962C8B-B14F-4D97-AF65-F5344CB8AC3E}">
        <p14:creationId xmlns:p14="http://schemas.microsoft.com/office/powerpoint/2010/main" val="286418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2631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1850" y="752943"/>
            <a:ext cx="5504812" cy="902436"/>
          </a:xfrm>
        </p:spPr>
        <p:txBody>
          <a:bodyPr>
            <a:noAutofit/>
          </a:bodyPr>
          <a:lstStyle/>
          <a:p>
            <a:br>
              <a:rPr lang="es-ES_tradnl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_tradnl" sz="3200" dirty="0">
                <a:latin typeface="Arial" panose="020B0604020202020204" pitchFamily="34" charset="0"/>
                <a:cs typeface="Arial" panose="020B0604020202020204" pitchFamily="34" charset="0"/>
              </a:rPr>
              <a:t>UBICACIÓN: SALIDA EN PUENTE </a:t>
            </a:r>
            <a:r>
              <a:rPr lang="es-ES_tradnl" sz="3200" dirty="0" err="1">
                <a:latin typeface="Arial" panose="020B0604020202020204" pitchFamily="34" charset="0"/>
                <a:cs typeface="Arial" panose="020B0604020202020204" pitchFamily="34" charset="0"/>
              </a:rPr>
              <a:t>CALAMANDA</a:t>
            </a:r>
            <a:r>
              <a:rPr lang="es-ES_tradnl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s-ES_tradnl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ES_tradn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9906509-ED9D-4B5B-8DB9-47F22D2600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72055" y="1757756"/>
            <a:ext cx="8103476" cy="5633433"/>
          </a:xfrm>
        </p:spPr>
      </p:pic>
    </p:spTree>
    <p:extLst>
      <p:ext uri="{BB962C8B-B14F-4D97-AF65-F5344CB8AC3E}">
        <p14:creationId xmlns:p14="http://schemas.microsoft.com/office/powerpoint/2010/main" val="2836172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2631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1850" y="752943"/>
            <a:ext cx="4909735" cy="660222"/>
          </a:xfrm>
        </p:spPr>
        <p:txBody>
          <a:bodyPr>
            <a:noAutofit/>
          </a:bodyPr>
          <a:lstStyle/>
          <a:p>
            <a:r>
              <a:rPr lang="es-ES_tradnl" sz="3600" dirty="0">
                <a:latin typeface="Arial" panose="020B0604020202020204" pitchFamily="34" charset="0"/>
                <a:cs typeface="Arial" panose="020B0604020202020204" pitchFamily="34" charset="0"/>
              </a:rPr>
              <a:t>GALERÍA FOTOGRÁFICA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D5CA36A-7F7C-4559-BBE8-BA22EFAECD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1850" y="1786743"/>
            <a:ext cx="3882549" cy="259152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26F1C5-B934-4A94-A25F-6892501DAD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5683" y="4657595"/>
            <a:ext cx="3882550" cy="25915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AF9770-AFE3-49BE-84C9-D496A07FF7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5683" y="1786743"/>
            <a:ext cx="3882549" cy="25915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0FAC38-189C-43DA-B075-2B9950C762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849" y="4657594"/>
            <a:ext cx="3882549" cy="259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359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2631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1850" y="752943"/>
            <a:ext cx="4909735" cy="902436"/>
          </a:xfrm>
        </p:spPr>
        <p:txBody>
          <a:bodyPr>
            <a:noAutofit/>
          </a:bodyPr>
          <a:lstStyle/>
          <a:p>
            <a:br>
              <a:rPr lang="es-ES_tradnl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_tradnl" sz="3200" dirty="0">
                <a:latin typeface="Arial" panose="020B0604020202020204" pitchFamily="34" charset="0"/>
                <a:cs typeface="Arial" panose="020B0604020202020204" pitchFamily="34" charset="0"/>
              </a:rPr>
              <a:t>ESPECIFICACIONES DE LA NAVE CV-2</a:t>
            </a:r>
            <a:br>
              <a:rPr lang="es-ES_tradnl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ES_tradn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559152-93F3-4B52-A359-140509DC89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043" y="2060590"/>
            <a:ext cx="8829329" cy="4911371"/>
          </a:xfrm>
        </p:spPr>
        <p:txBody>
          <a:bodyPr>
            <a:normAutofit/>
          </a:bodyPr>
          <a:lstStyle/>
          <a:p>
            <a:pPr lvl="0" defTabSz="914400"/>
            <a:r>
              <a:rPr lang="es-MX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Edificio totalmente nuevo, diseñado para centro de distribución, almacenaje o manufactura ligera. </a:t>
            </a:r>
          </a:p>
          <a:p>
            <a:pPr lvl="0" defTabSz="914400"/>
            <a:r>
              <a:rPr lang="es-MX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Superficie: 4,200 m</a:t>
            </a:r>
            <a:r>
              <a:rPr lang="es-MX" sz="18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s-MX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Largo 90 </a:t>
            </a:r>
            <a:r>
              <a:rPr lang="es-MX" sz="1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mts</a:t>
            </a:r>
            <a:r>
              <a:rPr lang="es-MX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Ancho 49 </a:t>
            </a:r>
            <a:r>
              <a:rPr lang="es-MX" sz="1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mts</a:t>
            </a:r>
            <a:r>
              <a:rPr lang="es-MX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un solo claro (sin columnas)</a:t>
            </a:r>
          </a:p>
          <a:p>
            <a:pPr lvl="0" defTabSz="914400"/>
            <a:r>
              <a:rPr lang="es-MX" sz="1800" dirty="0">
                <a:solidFill>
                  <a:prstClr val="black"/>
                </a:solidFill>
                <a:latin typeface="Arial" panose="020B0604020202020204" pitchFamily="34" charset="0"/>
                <a:ea typeface="Swis721 Cn BT Roman" charset="0"/>
                <a:cs typeface="Swis721 Cn BT Roman" charset="0"/>
              </a:rPr>
              <a:t>Altura libre: 9.15 metros</a:t>
            </a:r>
          </a:p>
          <a:p>
            <a:pPr lvl="0" defTabSz="914400"/>
            <a:r>
              <a:rPr lang="es-MX" sz="1800" dirty="0">
                <a:solidFill>
                  <a:prstClr val="black"/>
                </a:solidFill>
                <a:latin typeface="Arial" panose="020B0604020202020204" pitchFamily="34" charset="0"/>
                <a:ea typeface="Swis721 Cn BT Roman" charset="0"/>
                <a:cs typeface="Swis721 Cn BT Roman" charset="0"/>
              </a:rPr>
              <a:t>Construcción a base de muros de concreto altura total, ventanas y espacio de oficinas en esquina o intermedio.</a:t>
            </a:r>
          </a:p>
          <a:p>
            <a:pPr lvl="0" defTabSz="914400"/>
            <a:r>
              <a:rPr lang="es-MX" sz="1800" dirty="0">
                <a:solidFill>
                  <a:prstClr val="black"/>
                </a:solidFill>
                <a:latin typeface="Arial" panose="020B0604020202020204" pitchFamily="34" charset="0"/>
                <a:ea typeface="Swis721 Cn BT Roman" charset="0"/>
                <a:cs typeface="Swis721 Cn BT Roman" charset="0"/>
              </a:rPr>
              <a:t>Sistema de techo lámina KR-18 cal. 24</a:t>
            </a:r>
          </a:p>
          <a:p>
            <a:pPr lvl="0" defTabSz="914400"/>
            <a:r>
              <a:rPr lang="es-MX" sz="1800" dirty="0">
                <a:solidFill>
                  <a:prstClr val="black"/>
                </a:solidFill>
                <a:latin typeface="Arial" panose="020B0604020202020204" pitchFamily="34" charset="0"/>
                <a:ea typeface="Swis721 Cn BT Roman" charset="0"/>
                <a:cs typeface="Swis721 Cn BT Roman" charset="0"/>
              </a:rPr>
              <a:t>Iluminación natural a base de tragaluces al 10% del área total</a:t>
            </a:r>
          </a:p>
          <a:p>
            <a:pPr lvl="0" defTabSz="914400"/>
            <a:r>
              <a:rPr lang="es-MX" sz="1800" dirty="0">
                <a:solidFill>
                  <a:prstClr val="black"/>
                </a:solidFill>
                <a:latin typeface="Arial" panose="020B0604020202020204" pitchFamily="34" charset="0"/>
                <a:ea typeface="Swis721 Cn BT Roman" charset="0"/>
                <a:cs typeface="Swis721 Cn BT Roman" charset="0"/>
              </a:rPr>
              <a:t>2 Andenes de  despacho/recepción con puertas de 3 x 3 </a:t>
            </a:r>
            <a:r>
              <a:rPr lang="es-MX" sz="1800" dirty="0" err="1">
                <a:solidFill>
                  <a:prstClr val="black"/>
                </a:solidFill>
                <a:latin typeface="Arial" panose="020B0604020202020204" pitchFamily="34" charset="0"/>
                <a:ea typeface="Swis721 Cn BT Roman" charset="0"/>
                <a:cs typeface="Swis721 Cn BT Roman" charset="0"/>
              </a:rPr>
              <a:t>mt</a:t>
            </a:r>
            <a:r>
              <a:rPr lang="es-MX" sz="1800" dirty="0">
                <a:solidFill>
                  <a:prstClr val="black"/>
                </a:solidFill>
                <a:latin typeface="Arial" panose="020B0604020202020204" pitchFamily="34" charset="0"/>
                <a:ea typeface="Swis721 Cn BT Roman" charset="0"/>
                <a:cs typeface="Swis721 Cn BT Roman" charset="0"/>
              </a:rPr>
              <a:t> y rampa niveladora.</a:t>
            </a:r>
          </a:p>
          <a:p>
            <a:pPr lvl="0" defTabSz="914400"/>
            <a:r>
              <a:rPr lang="es-MX" sz="1800" dirty="0">
                <a:solidFill>
                  <a:prstClr val="black"/>
                </a:solidFill>
                <a:latin typeface="Arial" panose="020B0604020202020204" pitchFamily="34" charset="0"/>
                <a:ea typeface="Swis721 Cn BT Roman" charset="0"/>
                <a:cs typeface="Swis721 Cn BT Roman" charset="0"/>
              </a:rPr>
              <a:t>1 Rampas de acceso al interior del edificio.</a:t>
            </a:r>
          </a:p>
          <a:p>
            <a:pPr lvl="0" defTabSz="914400"/>
            <a:r>
              <a:rPr lang="es-MX" sz="1800" dirty="0">
                <a:solidFill>
                  <a:prstClr val="black"/>
                </a:solidFill>
                <a:latin typeface="Arial" panose="020B0604020202020204" pitchFamily="34" charset="0"/>
                <a:ea typeface="Swis721 Cn BT Roman" charset="0"/>
                <a:cs typeface="Swis721 Cn BT Roman" charset="0"/>
              </a:rPr>
              <a:t>1,300 m</a:t>
            </a:r>
            <a:r>
              <a:rPr lang="es-MX" sz="1800" baseline="30000" dirty="0">
                <a:solidFill>
                  <a:prstClr val="black"/>
                </a:solidFill>
                <a:latin typeface="Arial" panose="020B0604020202020204" pitchFamily="34" charset="0"/>
                <a:ea typeface="Swis721 Cn BT Roman" charset="0"/>
                <a:cs typeface="Swis721 Cn BT Roman" charset="0"/>
              </a:rPr>
              <a:t>2</a:t>
            </a:r>
            <a:r>
              <a:rPr lang="es-MX" sz="1800" dirty="0">
                <a:solidFill>
                  <a:prstClr val="black"/>
                </a:solidFill>
                <a:latin typeface="Arial" panose="020B0604020202020204" pitchFamily="34" charset="0"/>
                <a:ea typeface="Swis721 Cn BT Roman" charset="0"/>
                <a:cs typeface="Swis721 Cn BT Roman" charset="0"/>
              </a:rPr>
              <a:t> de patio de maniobras y 43 lugares de estacionamiento</a:t>
            </a:r>
          </a:p>
          <a:p>
            <a:pPr lvl="0" defTabSz="914400"/>
            <a:r>
              <a:rPr lang="es-MX" sz="1800" dirty="0">
                <a:solidFill>
                  <a:prstClr val="black"/>
                </a:solidFill>
                <a:latin typeface="Arial" panose="020B0604020202020204" pitchFamily="34" charset="0"/>
                <a:ea typeface="Swis721 Cn BT Roman" charset="0"/>
                <a:cs typeface="Swis721 Cn BT Roman" charset="0"/>
              </a:rPr>
              <a:t>Sistema Eléctrico e Iluminación a solicitud del cliente</a:t>
            </a:r>
          </a:p>
          <a:p>
            <a:pPr lvl="0" defTabSz="914400"/>
            <a:r>
              <a:rPr lang="es-MX" sz="1800" dirty="0">
                <a:solidFill>
                  <a:prstClr val="black"/>
                </a:solidFill>
                <a:latin typeface="Arial" panose="020B0604020202020204" pitchFamily="34" charset="0"/>
                <a:ea typeface="Swis721 Cn BT Roman" charset="0"/>
                <a:cs typeface="Swis721 Cn BT Roman" charset="0"/>
              </a:rPr>
              <a:t>Sistema de Protección contra incendio a solicitud del cliente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07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2631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1850" y="752943"/>
            <a:ext cx="5615171" cy="902436"/>
          </a:xfrm>
        </p:spPr>
        <p:txBody>
          <a:bodyPr>
            <a:noAutofit/>
          </a:bodyPr>
          <a:lstStyle/>
          <a:p>
            <a:br>
              <a:rPr lang="es-ES_tradnl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ES_tradnl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_tradnl" sz="3200" dirty="0">
                <a:latin typeface="Arial" panose="020B0604020202020204" pitchFamily="34" charset="0"/>
                <a:cs typeface="Arial" panose="020B0604020202020204" pitchFamily="34" charset="0"/>
              </a:rPr>
              <a:t>CONDICIONES COMERCIALES</a:t>
            </a:r>
            <a:br>
              <a:rPr lang="es-ES_tradnl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ES_tradnl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ES_tradn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559152-93F3-4B52-A359-140509DC89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 defTabSz="914400"/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Excelente ubicación y acceso inmediato a la autopista Mexico-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Queretaro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(ubicación a pie de carretera).</a:t>
            </a:r>
          </a:p>
          <a:p>
            <a:pPr lvl="0" defTabSz="914400"/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Renta: $4.50 Dólares/m2 por mes + IVA</a:t>
            </a:r>
          </a:p>
          <a:p>
            <a:pPr lvl="0" defTabSz="914400"/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Un mes de depósito más primer mes de renta a la firma de contrato de arrendamiento.		</a:t>
            </a:r>
          </a:p>
          <a:p>
            <a:pPr lvl="0" defTabSz="914400"/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Fianza preferiblemente y/o o garantía inmobiliaria.</a:t>
            </a:r>
          </a:p>
          <a:p>
            <a:pPr lvl="0" defTabSz="914400"/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Dos referencias comerciales.</a:t>
            </a:r>
          </a:p>
          <a:p>
            <a:pPr lvl="0" defTabSz="914400"/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Contrato de 3 años.		</a:t>
            </a:r>
          </a:p>
          <a:p>
            <a:pPr marL="0" lvl="0" indent="0" defTabSz="91440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6455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26311"/>
          </a:xfrm>
          <a:prstGeom prst="rect">
            <a:avLst/>
          </a:prstGeom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305993" y="2697506"/>
            <a:ext cx="5445580" cy="3671763"/>
          </a:xfrm>
        </p:spPr>
        <p:txBody>
          <a:bodyPr>
            <a:normAutofit fontScale="92500" lnSpcReduction="10000"/>
          </a:bodyPr>
          <a:lstStyle/>
          <a:p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INFORMACIÓN DE CONTACTO:</a:t>
            </a:r>
          </a:p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ING. RENÉ JASSO</a:t>
            </a:r>
          </a:p>
          <a:p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Director Comercial</a:t>
            </a:r>
          </a:p>
          <a:p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Puente Calamanda - Salida de la Carr. Qro-Mex km. 187.5	</a:t>
            </a:r>
          </a:p>
          <a:p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El Marqués, Querétaro México</a:t>
            </a:r>
          </a:p>
          <a:p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Tel: (442) 3783138</a:t>
            </a:r>
          </a:p>
          <a:p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rene.jasso1966@gmail.com</a:t>
            </a:r>
            <a:endParaRPr lang="es-E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_tradnl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50862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74</TotalTime>
  <Words>209</Words>
  <Application>Microsoft Office PowerPoint</Application>
  <PresentationFormat>Custom</PresentationFormat>
  <Paragraphs>31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Tema de Office</vt:lpstr>
      <vt:lpstr>PowerPoint Presentation</vt:lpstr>
      <vt:lpstr> UBICACIÓN REGIONAL  </vt:lpstr>
      <vt:lpstr> UBICACIÓN: SALIDA EN PUENTE CALAMANDA  </vt:lpstr>
      <vt:lpstr>GALERÍA FOTOGRÁFICA</vt:lpstr>
      <vt:lpstr> ESPECIFICACIONES DE LA NAVE CV-2 </vt:lpstr>
      <vt:lpstr>  CONDICIONES COMERCIALES 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Rene Jasso</cp:lastModifiedBy>
  <cp:revision>26</cp:revision>
  <dcterms:created xsi:type="dcterms:W3CDTF">2016-11-09T00:59:01Z</dcterms:created>
  <dcterms:modified xsi:type="dcterms:W3CDTF">2019-01-31T20:07:26Z</dcterms:modified>
</cp:coreProperties>
</file>